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1" r:id="rId6"/>
    <p:sldId id="267" r:id="rId7"/>
    <p:sldId id="262" r:id="rId8"/>
    <p:sldId id="263" r:id="rId9"/>
    <p:sldId id="265" r:id="rId10"/>
    <p:sldId id="266" r:id="rId11"/>
  </p:sldIdLst>
  <p:sldSz cx="12192000" cy="6858000"/>
  <p:notesSz cx="6735763" cy="9866313"/>
  <p:defaultTextStyle>
    <a:defPPr>
      <a:defRPr lang="hu-H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Közepesen sötét stílus 2 – 1. jelölőszín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4660"/>
  </p:normalViewPr>
  <p:slideViewPr>
    <p:cSldViewPr snapToGrid="0">
      <p:cViewPr>
        <p:scale>
          <a:sx n="79" d="100"/>
          <a:sy n="79" d="100"/>
        </p:scale>
        <p:origin x="-528" y="-7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9B639AAC-9E29-84C8-DD79-295F91209C6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xmlns="" id="{83410510-E7AE-6325-3963-A4F3F65D138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hu-HU"/>
              <a:t>Kattintson ide az alcím mintájának szerkesztéséhez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xmlns="" id="{91FA00B3-0F76-95A9-DE27-AFE149D8648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xmlns="" id="{31536081-B936-7187-FEBF-828EBC4059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xmlns="" id="{B8F771D6-A056-6125-3074-E863DEBE1E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860988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B1ADB802-0ABF-6AEF-8AD0-4E4DC9B177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CA5813A2-6232-F261-1DDB-2E91585D442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xmlns="" id="{B9AC4DF9-8C3C-7C40-D861-247F30CD41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xmlns="" id="{98C1DBA0-F751-F67B-3BE5-A004275BC9A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xmlns="" id="{5C3B57D6-E74A-700B-83A1-1C1572D71B1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9125905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F62F8101-DD3B-3164-75B9-F53975E19FA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xmlns="" id="{8816EB20-AAAD-5D05-248C-B6AB0DA5377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xmlns="" id="{CB1CA271-2C45-91FA-0B9D-892A18C9CA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xmlns="" id="{536BD382-41B9-FFB7-B9BC-4362CA7505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xmlns="" id="{25ED8205-6B7C-7C43-574C-528BADAB0B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842214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42C76CA9-C525-DCB0-40CF-50A8D032B54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4389E010-6DCB-1B88-AEDF-8934C65BB5CF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xmlns="" id="{E1357AE5-A169-67CC-40C4-C25B35AFD4F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xmlns="" id="{8B616517-5F3F-7B20-F4DA-28D88FA411D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xmlns="" id="{B3AE98C2-2542-5785-5A43-3587DE8E63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xmlns="" id="{F9358ECA-1999-270B-B773-A747F0BAEAD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0099048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2005FC20-E0B2-FD5D-E19F-7879EBBD108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xmlns="" id="{43BAAC97-9A94-6E47-23FF-AA4CF466829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4" name="Tartalom helye 3">
            <a:extLst>
              <a:ext uri="{FF2B5EF4-FFF2-40B4-BE49-F238E27FC236}">
                <a16:creationId xmlns:a16="http://schemas.microsoft.com/office/drawing/2014/main" xmlns="" id="{BFE19E29-9184-3939-73B1-2C6CDF58704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5" name="Szöveg helye 4">
            <a:extLst>
              <a:ext uri="{FF2B5EF4-FFF2-40B4-BE49-F238E27FC236}">
                <a16:creationId xmlns:a16="http://schemas.microsoft.com/office/drawing/2014/main" xmlns="" id="{46E60FF2-0294-9911-BE9F-5F5A0B37F44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6" name="Tartalom helye 5">
            <a:extLst>
              <a:ext uri="{FF2B5EF4-FFF2-40B4-BE49-F238E27FC236}">
                <a16:creationId xmlns:a16="http://schemas.microsoft.com/office/drawing/2014/main" xmlns="" id="{B7E83E87-60EB-6E91-700F-CC3A6A9FDA5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7" name="Dátum helye 6">
            <a:extLst>
              <a:ext uri="{FF2B5EF4-FFF2-40B4-BE49-F238E27FC236}">
                <a16:creationId xmlns:a16="http://schemas.microsoft.com/office/drawing/2014/main" xmlns="" id="{378B47DB-A4F5-4E09-F8EF-3A6BD8BF3E7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8" name="Élőláb helye 7">
            <a:extLst>
              <a:ext uri="{FF2B5EF4-FFF2-40B4-BE49-F238E27FC236}">
                <a16:creationId xmlns:a16="http://schemas.microsoft.com/office/drawing/2014/main" xmlns="" id="{8EFBA22D-6E0A-16E6-D253-E8C5E995B05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9" name="Dia számának helye 8">
            <a:extLst>
              <a:ext uri="{FF2B5EF4-FFF2-40B4-BE49-F238E27FC236}">
                <a16:creationId xmlns:a16="http://schemas.microsoft.com/office/drawing/2014/main" xmlns="" id="{817E8F5D-5A55-D05A-0481-AFD524C68A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28822381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C479FBFE-2B4B-1742-0EA7-440A755C50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Dátum helye 2">
            <a:extLst>
              <a:ext uri="{FF2B5EF4-FFF2-40B4-BE49-F238E27FC236}">
                <a16:creationId xmlns:a16="http://schemas.microsoft.com/office/drawing/2014/main" xmlns="" id="{9B358B59-3B93-C7B5-F812-AAADFD74CA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4" name="Élőláb helye 3">
            <a:extLst>
              <a:ext uri="{FF2B5EF4-FFF2-40B4-BE49-F238E27FC236}">
                <a16:creationId xmlns:a16="http://schemas.microsoft.com/office/drawing/2014/main" xmlns="" id="{DFE65096-6050-BE64-097B-F3CF6C4AAEE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5" name="Dia számának helye 4">
            <a:extLst>
              <a:ext uri="{FF2B5EF4-FFF2-40B4-BE49-F238E27FC236}">
                <a16:creationId xmlns:a16="http://schemas.microsoft.com/office/drawing/2014/main" xmlns="" id="{6D798F78-FA92-D46D-1B26-F67F1A978D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70664794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1">
            <a:extLst>
              <a:ext uri="{FF2B5EF4-FFF2-40B4-BE49-F238E27FC236}">
                <a16:creationId xmlns:a16="http://schemas.microsoft.com/office/drawing/2014/main" xmlns="" id="{949A7A4F-E31E-D58D-38C4-6257A0EBE03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3" name="Élőláb helye 2">
            <a:extLst>
              <a:ext uri="{FF2B5EF4-FFF2-40B4-BE49-F238E27FC236}">
                <a16:creationId xmlns:a16="http://schemas.microsoft.com/office/drawing/2014/main" xmlns="" id="{0A669FF6-4997-1414-233A-EA4EFAF0EB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4" name="Dia számának helye 3">
            <a:extLst>
              <a:ext uri="{FF2B5EF4-FFF2-40B4-BE49-F238E27FC236}">
                <a16:creationId xmlns:a16="http://schemas.microsoft.com/office/drawing/2014/main" xmlns="" id="{9E46443E-50DF-5CA9-38A1-9CFB3A1BC16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24429592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249F9719-0E6C-2DC4-C68E-123F3E67E0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044344E5-DBCE-9BE1-35EB-D553295B1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xmlns="" id="{DB575753-D6A8-FB47-45E2-426D06B9C8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xmlns="" id="{D8B6D375-8064-B304-B791-598E504CD5F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xmlns="" id="{54AF7AB3-52C5-02E6-2576-E72FD46D20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xmlns="" id="{293939C9-BC02-CA7D-E186-D01607892F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617596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D149746F-E546-4FCE-8761-84A61840F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hu-HU"/>
              <a:t>Mintacím szerkesztése</a:t>
            </a:r>
          </a:p>
        </p:txBody>
      </p:sp>
      <p:sp>
        <p:nvSpPr>
          <p:cNvPr id="3" name="Kép helye 2">
            <a:extLst>
              <a:ext uri="{FF2B5EF4-FFF2-40B4-BE49-F238E27FC236}">
                <a16:creationId xmlns:a16="http://schemas.microsoft.com/office/drawing/2014/main" xmlns="" id="{285D90AE-F14C-D5B8-4525-10BA88969DD4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u-HU"/>
          </a:p>
        </p:txBody>
      </p:sp>
      <p:sp>
        <p:nvSpPr>
          <p:cNvPr id="4" name="Szöveg helye 3">
            <a:extLst>
              <a:ext uri="{FF2B5EF4-FFF2-40B4-BE49-F238E27FC236}">
                <a16:creationId xmlns:a16="http://schemas.microsoft.com/office/drawing/2014/main" xmlns="" id="{8DD0797F-FE15-0160-98A3-8312E343056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hu-HU"/>
              <a:t>Mintaszöveg szerkesztése</a:t>
            </a:r>
          </a:p>
        </p:txBody>
      </p:sp>
      <p:sp>
        <p:nvSpPr>
          <p:cNvPr id="5" name="Dátum helye 4">
            <a:extLst>
              <a:ext uri="{FF2B5EF4-FFF2-40B4-BE49-F238E27FC236}">
                <a16:creationId xmlns:a16="http://schemas.microsoft.com/office/drawing/2014/main" xmlns="" id="{4C48B867-AF9C-B386-FEAA-7E3198CB8E8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6" name="Élőláb helye 5">
            <a:extLst>
              <a:ext uri="{FF2B5EF4-FFF2-40B4-BE49-F238E27FC236}">
                <a16:creationId xmlns:a16="http://schemas.microsoft.com/office/drawing/2014/main" xmlns="" id="{9D697197-8AF8-4B1C-0CAB-DF59FD3EA6B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7" name="Dia számának helye 6">
            <a:extLst>
              <a:ext uri="{FF2B5EF4-FFF2-40B4-BE49-F238E27FC236}">
                <a16:creationId xmlns:a16="http://schemas.microsoft.com/office/drawing/2014/main" xmlns="" id="{06CC56C2-CFAF-CB10-3383-FEDC0DF02B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104691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377C308E-C66D-984E-20F7-E2D0CE3F47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xmlns="" id="{0BCB17ED-00C0-67D5-2AEC-8C3CF47B9AE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xmlns="" id="{AFD6FA54-65CD-91B5-61F4-477B033B1D4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xmlns="" id="{07C94261-722E-721E-E197-962F72D8BA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xmlns="" id="{84068909-A60A-F58C-5DA4-30F425AC12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32236282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>
            <a:extLst>
              <a:ext uri="{FF2B5EF4-FFF2-40B4-BE49-F238E27FC236}">
                <a16:creationId xmlns:a16="http://schemas.microsoft.com/office/drawing/2014/main" xmlns="" id="{36DE1457-5DF6-601D-166F-0867A3ABEC2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hu-HU"/>
              <a:t>Mintacím szerkesztése</a:t>
            </a:r>
          </a:p>
        </p:txBody>
      </p:sp>
      <p:sp>
        <p:nvSpPr>
          <p:cNvPr id="3" name="Függőleges szöveg helye 2">
            <a:extLst>
              <a:ext uri="{FF2B5EF4-FFF2-40B4-BE49-F238E27FC236}">
                <a16:creationId xmlns:a16="http://schemas.microsoft.com/office/drawing/2014/main" xmlns="" id="{5274A813-7308-7311-8765-8E386BE8876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xmlns="" id="{7FCC04F6-DBB7-27F6-4DE8-0833A197B76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xmlns="" id="{255DE232-4A41-4626-1C25-A6A619A121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xmlns="" id="{CE44B1BA-EB80-BE76-52FD-F868727E8BB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187345578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helye 1">
            <a:extLst>
              <a:ext uri="{FF2B5EF4-FFF2-40B4-BE49-F238E27FC236}">
                <a16:creationId xmlns:a16="http://schemas.microsoft.com/office/drawing/2014/main" xmlns="" id="{A9E27D53-1772-2063-C8FA-4214E22D54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u-HU"/>
              <a:t>Mintacím szerkesztése</a:t>
            </a:r>
          </a:p>
        </p:txBody>
      </p:sp>
      <p:sp>
        <p:nvSpPr>
          <p:cNvPr id="3" name="Szöveg helye 2">
            <a:extLst>
              <a:ext uri="{FF2B5EF4-FFF2-40B4-BE49-F238E27FC236}">
                <a16:creationId xmlns:a16="http://schemas.microsoft.com/office/drawing/2014/main" xmlns="" id="{346F6C27-E14F-D9D7-FF55-4C682516C65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u-HU"/>
              <a:t>Mintaszöveg szerkesztése</a:t>
            </a:r>
          </a:p>
          <a:p>
            <a:pPr lvl="1"/>
            <a:r>
              <a:rPr lang="hu-HU"/>
              <a:t>Második szint</a:t>
            </a:r>
          </a:p>
          <a:p>
            <a:pPr lvl="2"/>
            <a:r>
              <a:rPr lang="hu-HU"/>
              <a:t>Harmadik szint</a:t>
            </a:r>
          </a:p>
          <a:p>
            <a:pPr lvl="3"/>
            <a:r>
              <a:rPr lang="hu-HU"/>
              <a:t>Negyedik szint</a:t>
            </a:r>
          </a:p>
          <a:p>
            <a:pPr lvl="4"/>
            <a:r>
              <a:rPr lang="hu-HU"/>
              <a:t>Ötödik szint</a:t>
            </a:r>
          </a:p>
        </p:txBody>
      </p:sp>
      <p:sp>
        <p:nvSpPr>
          <p:cNvPr id="4" name="Dátum helye 3">
            <a:extLst>
              <a:ext uri="{FF2B5EF4-FFF2-40B4-BE49-F238E27FC236}">
                <a16:creationId xmlns:a16="http://schemas.microsoft.com/office/drawing/2014/main" xmlns="" id="{1BCA828A-1963-4E7A-0D93-C286F0F634DF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82EAFB3-F63C-4E7D-8F51-5BC509102088}" type="datetimeFigureOut">
              <a:rPr lang="hu-HU" smtClean="0"/>
              <a:t>2026. 03. 17.</a:t>
            </a:fld>
            <a:endParaRPr lang="hu-HU"/>
          </a:p>
        </p:txBody>
      </p:sp>
      <p:sp>
        <p:nvSpPr>
          <p:cNvPr id="5" name="Élőláb helye 4">
            <a:extLst>
              <a:ext uri="{FF2B5EF4-FFF2-40B4-BE49-F238E27FC236}">
                <a16:creationId xmlns:a16="http://schemas.microsoft.com/office/drawing/2014/main" xmlns="" id="{66BDE9D0-58AA-930F-4ED9-2745F4561C5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u-HU"/>
          </a:p>
        </p:txBody>
      </p:sp>
      <p:sp>
        <p:nvSpPr>
          <p:cNvPr id="6" name="Dia számának helye 5">
            <a:extLst>
              <a:ext uri="{FF2B5EF4-FFF2-40B4-BE49-F238E27FC236}">
                <a16:creationId xmlns:a16="http://schemas.microsoft.com/office/drawing/2014/main" xmlns="" id="{D2FDBD18-E49F-693D-EA2C-AC1C3DEAC6A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99EE1AB-4773-4B3A-87CC-CEB172E2E8C6}" type="slidenum">
              <a:rPr lang="hu-HU" smtClean="0"/>
              <a:t>‹#›</a:t>
            </a:fld>
            <a:endParaRPr lang="hu-HU"/>
          </a:p>
        </p:txBody>
      </p:sp>
    </p:spTree>
    <p:extLst>
      <p:ext uri="{BB962C8B-B14F-4D97-AF65-F5344CB8AC3E}">
        <p14:creationId xmlns:p14="http://schemas.microsoft.com/office/powerpoint/2010/main" val="5221718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BFFAF621-8F63-A539-F46F-A6BA80CBF4F2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u-HU" dirty="0"/>
              <a:t>2024/2025-ös tanév</a:t>
            </a:r>
          </a:p>
        </p:txBody>
      </p:sp>
      <p:sp>
        <p:nvSpPr>
          <p:cNvPr id="3" name="Alcím 2">
            <a:extLst>
              <a:ext uri="{FF2B5EF4-FFF2-40B4-BE49-F238E27FC236}">
                <a16:creationId xmlns:a16="http://schemas.microsoft.com/office/drawing/2014/main" xmlns="" id="{4F9DCDCC-47A0-B4F0-02B7-CEC2D7D7E70D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BESZÁMOLÓ</a:t>
            </a:r>
          </a:p>
          <a:p>
            <a:endParaRPr lang="hu-HU" dirty="0"/>
          </a:p>
          <a:p>
            <a:r>
              <a:rPr lang="hu-HU" dirty="0"/>
              <a:t>KUNSZENTMIKLÓS és körzete DSB</a:t>
            </a:r>
          </a:p>
        </p:txBody>
      </p:sp>
      <p:pic>
        <p:nvPicPr>
          <p:cNvPr id="5" name="Kép 4">
            <a:extLst>
              <a:ext uri="{FF2B5EF4-FFF2-40B4-BE49-F238E27FC236}">
                <a16:creationId xmlns:a16="http://schemas.microsoft.com/office/drawing/2014/main" xmlns="" id="{5FADA98C-6BA6-99FC-4F6C-85D9F98B76D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5586" y="349574"/>
            <a:ext cx="9868608" cy="1688452"/>
          </a:xfrm>
          <a:prstGeom prst="rect">
            <a:avLst/>
          </a:prstGeom>
        </p:spPr>
      </p:pic>
      <p:sp>
        <p:nvSpPr>
          <p:cNvPr id="6" name="Szövegdoboz 5">
            <a:extLst>
              <a:ext uri="{FF2B5EF4-FFF2-40B4-BE49-F238E27FC236}">
                <a16:creationId xmlns:a16="http://schemas.microsoft.com/office/drawing/2014/main" xmlns="" id="{38C8B168-6153-C375-FCBF-4583A34DB62D}"/>
              </a:ext>
            </a:extLst>
          </p:cNvPr>
          <p:cNvSpPr txBox="1"/>
          <p:nvPr/>
        </p:nvSpPr>
        <p:spPr>
          <a:xfrm>
            <a:off x="9079345" y="5652655"/>
            <a:ext cx="297030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hu-HU" dirty="0"/>
              <a:t>Kunszentmiklós, Testületi ülés</a:t>
            </a:r>
            <a:br>
              <a:rPr lang="hu-HU" dirty="0"/>
            </a:br>
            <a:r>
              <a:rPr lang="hu-HU" dirty="0"/>
              <a:t>2026. március 26.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02CA7218-31DA-6C88-BEE2-39AB29EA950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628" y="3769939"/>
            <a:ext cx="2188254" cy="27384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3851799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39F3208F-6B53-E496-829A-5F3B528266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hu-HU" b="1" dirty="0"/>
              <a:t>Hetedik körzet: 	Kunszentmiklós és körzete Diáksport Bizottság </a:t>
            </a:r>
            <a:r>
              <a:rPr lang="hu-HU" sz="2200" b="1" dirty="0"/>
              <a:t>(BKM DSE elnökségi határozata szerint)</a:t>
            </a:r>
            <a:r>
              <a:rPr lang="hu-HU" sz="2200" dirty="0"/>
              <a:t/>
            </a:r>
            <a:br>
              <a:rPr lang="hu-HU" sz="2200" dirty="0"/>
            </a:br>
            <a:endParaRPr lang="hu-HU" sz="2200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E4AAB4B9-2995-55A2-236A-164E6D582F8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DSB vezető:  	</a:t>
            </a:r>
            <a:r>
              <a:rPr lang="hu-HU" b="1" dirty="0"/>
              <a:t>Horváth Tibor</a:t>
            </a:r>
            <a:endParaRPr lang="hu-HU" dirty="0"/>
          </a:p>
          <a:p>
            <a:pPr marL="0" indent="0">
              <a:buNone/>
            </a:pPr>
            <a:r>
              <a:rPr lang="hu-HU" dirty="0"/>
              <a:t>						</a:t>
            </a:r>
          </a:p>
          <a:p>
            <a:r>
              <a:rPr lang="hu-HU" b="1" dirty="0"/>
              <a:t>Kunszentmiklós, </a:t>
            </a:r>
            <a:r>
              <a:rPr lang="hu-HU" dirty="0"/>
              <a:t>Apostag, Dunaegyháza, Dunavecse, Kunadacs, Kunpeszér, Solt, Szabadszállás, Szalkszentmárton, Tass</a:t>
            </a:r>
          </a:p>
          <a:p>
            <a:endParaRPr lang="hu-HU" dirty="0"/>
          </a:p>
        </p:txBody>
      </p:sp>
      <p:pic>
        <p:nvPicPr>
          <p:cNvPr id="2050" name="Picture 2" descr="Kunszentmiklósi járás – Wikipédia">
            <a:extLst>
              <a:ext uri="{FF2B5EF4-FFF2-40B4-BE49-F238E27FC236}">
                <a16:creationId xmlns:a16="http://schemas.microsoft.com/office/drawing/2014/main" xmlns="" id="{F2D862C5-790F-81A1-4676-187466AE46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0267" y="3642396"/>
            <a:ext cx="4831466" cy="30930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676203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7A9CAD68-0383-EF5B-F6C8-A9160AA72B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 tanév számokban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3FF5B451-3537-A4A3-48FA-2F627C47A0EE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8 alapszintű Diákolimpia® esemény került megrendezésre, további 3 esemény pedig technikai eseményként lett adminisztrálva.</a:t>
            </a:r>
          </a:p>
          <a:p>
            <a:pPr lvl="1"/>
            <a:r>
              <a:rPr lang="hu-HU" dirty="0"/>
              <a:t>Diáksportfesztiválból 2, </a:t>
            </a:r>
            <a:r>
              <a:rPr lang="hu-HU" dirty="0">
                <a:highlight>
                  <a:srgbClr val="FFFF00"/>
                </a:highlight>
              </a:rPr>
              <a:t>Atlétika Egyéni és Váltófutó Pályabajnokság (860 meghívott), Atlétika Többpróba (440 meghívott), </a:t>
            </a:r>
            <a:r>
              <a:rPr lang="hu-HU" dirty="0"/>
              <a:t>Labdarúgásból 2 esemény (21 </a:t>
            </a:r>
            <a:r>
              <a:rPr lang="hu-HU" dirty="0" err="1"/>
              <a:t>mérk</a:t>
            </a:r>
            <a:r>
              <a:rPr lang="hu-HU" dirty="0"/>
              <a:t>), </a:t>
            </a:r>
            <a:r>
              <a:rPr lang="hu-HU" dirty="0">
                <a:highlight>
                  <a:srgbClr val="FFFF00"/>
                </a:highlight>
              </a:rPr>
              <a:t>Mezei futás (352 meghívott), </a:t>
            </a:r>
            <a:r>
              <a:rPr lang="hu-HU" dirty="0"/>
              <a:t>, Futsal IV. </a:t>
            </a:r>
            <a:r>
              <a:rPr lang="hu-HU" dirty="0" err="1"/>
              <a:t>kcs</a:t>
            </a:r>
            <a:r>
              <a:rPr lang="hu-HU" dirty="0"/>
              <a:t> (12mérk)</a:t>
            </a:r>
            <a:endParaRPr lang="hu-HU" i="1" dirty="0"/>
          </a:p>
          <a:p>
            <a:pPr lvl="1"/>
            <a:r>
              <a:rPr lang="hu-HU" dirty="0"/>
              <a:t>Technikai események: Asztalitenisz, Úszás és Úszás „B”</a:t>
            </a:r>
          </a:p>
          <a:p>
            <a:pPr marL="457200" lvl="1" indent="0">
              <a:buNone/>
            </a:pPr>
            <a:endParaRPr lang="hu-HU" dirty="0"/>
          </a:p>
        </p:txBody>
      </p:sp>
      <p:pic>
        <p:nvPicPr>
          <p:cNvPr id="6146" name="Picture 2" descr="Labdarúgás IV. korcsoport">
            <a:extLst>
              <a:ext uri="{FF2B5EF4-FFF2-40B4-BE49-F238E27FC236}">
                <a16:creationId xmlns:a16="http://schemas.microsoft.com/office/drawing/2014/main" xmlns="" id="{15716FA5-679F-373D-8C26-B88D1B741A0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2971" y="431251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8" name="Picture 4" descr="Futsal IV. korcsoport">
            <a:extLst>
              <a:ext uri="{FF2B5EF4-FFF2-40B4-BE49-F238E27FC236}">
                <a16:creationId xmlns:a16="http://schemas.microsoft.com/office/drawing/2014/main" xmlns="" id="{B6B8AC96-DCC0-6710-8EE4-F1BF7E3823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0279" y="431251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0" name="Picture 6" descr="Atlétika - Mezei Futóbajnokság">
            <a:extLst>
              <a:ext uri="{FF2B5EF4-FFF2-40B4-BE49-F238E27FC236}">
                <a16:creationId xmlns:a16="http://schemas.microsoft.com/office/drawing/2014/main" xmlns="" id="{455E3D86-CF6C-26C1-1956-F5C776EE5F3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25" y="4312516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2" name="Picture 8" descr="Úszás">
            <a:extLst>
              <a:ext uri="{FF2B5EF4-FFF2-40B4-BE49-F238E27FC236}">
                <a16:creationId xmlns:a16="http://schemas.microsoft.com/office/drawing/2014/main" xmlns="" id="{3D60DB75-4EFF-F2CB-1D37-D29DDBD3862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15226" y="4333298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54" name="Picture 10" descr="Asztalitenisz">
            <a:extLst>
              <a:ext uri="{FF2B5EF4-FFF2-40B4-BE49-F238E27FC236}">
                <a16:creationId xmlns:a16="http://schemas.microsoft.com/office/drawing/2014/main" xmlns="" id="{5E6A5DED-3B51-8DBF-CB40-678E92D5D48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7298" y="4354080"/>
            <a:ext cx="1428750" cy="1428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181549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8D65BC5C-1924-F824-2A49-6CEF5807A6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13 intézményből érkezett nevezés, összesen 3486</a:t>
            </a:r>
          </a:p>
        </p:txBody>
      </p:sp>
      <p:graphicFrame>
        <p:nvGraphicFramePr>
          <p:cNvPr id="4" name="Tartalom helye 3">
            <a:extLst>
              <a:ext uri="{FF2B5EF4-FFF2-40B4-BE49-F238E27FC236}">
                <a16:creationId xmlns:a16="http://schemas.microsoft.com/office/drawing/2014/main" xmlns="" id="{8ADC516C-71F8-E1EA-57A9-15AD5B63D335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06228853"/>
              </p:ext>
            </p:extLst>
          </p:nvPr>
        </p:nvGraphicFramePr>
        <p:xfrm>
          <a:off x="838200" y="1893455"/>
          <a:ext cx="10515601" cy="45994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42870">
                  <a:extLst>
                    <a:ext uri="{9D8B030D-6E8A-4147-A177-3AD203B41FA5}">
                      <a16:colId xmlns:a16="http://schemas.microsoft.com/office/drawing/2014/main" xmlns="" val="1861235465"/>
                    </a:ext>
                  </a:extLst>
                </a:gridCol>
                <a:gridCol w="8429861">
                  <a:extLst>
                    <a:ext uri="{9D8B030D-6E8A-4147-A177-3AD203B41FA5}">
                      <a16:colId xmlns:a16="http://schemas.microsoft.com/office/drawing/2014/main" xmlns="" val="1956822461"/>
                    </a:ext>
                  </a:extLst>
                </a:gridCol>
                <a:gridCol w="1042870">
                  <a:extLst>
                    <a:ext uri="{9D8B030D-6E8A-4147-A177-3AD203B41FA5}">
                      <a16:colId xmlns:a16="http://schemas.microsoft.com/office/drawing/2014/main" xmlns="" val="1036929673"/>
                    </a:ext>
                  </a:extLst>
                </a:gridCol>
              </a:tblGrid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Solti Vécsey Károly Általános Iskola és Alapfokú Művészeti Iskola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747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703830347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Baksay Sándor Református Gimnázium és Általános Iskola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674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942269543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Kunszentmiklósi Varga Domokos Általános Iskola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446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3766309636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Dunavecsei Petőfi Sándor Általános Iskola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272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1898328414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Szabadszállási Petőfi Sándor Általános Iskola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239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1459186233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Dunaegyházi Szlovák Nemzetiségi Általános Iskola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212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3961240143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Apostagi Nagy Lajos Általános Iskola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199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295470157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Tassi Földváry Gábor Magyar-Német Két Tanítási Nyelvű Általános Iskola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189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2223646025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Szent Margit Katolikus Általános Iskola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1202059806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Dunavecsei Református Kollégium - Általános Iskola, Középiskola, és Kollégium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3494297259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Kunpeszéri Általános Iskola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106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4086615622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Szalkszentmártoni Petőfi Sándor Általános Iskola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431623494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Kecskeméti SZC Virágh Gedeon Technikum</a:t>
                      </a: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1477932230"/>
                  </a:ext>
                </a:extLst>
              </a:tr>
              <a:tr h="328530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hu-HU" sz="2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7620" marR="7620" marT="7620" marB="0" anchor="b"/>
                </a:tc>
                <a:tc>
                  <a:txBody>
                    <a:bodyPr/>
                    <a:lstStyle/>
                    <a:p>
                      <a:pPr algn="ctr" fontAlgn="b">
                        <a:buNone/>
                      </a:pPr>
                      <a:r>
                        <a:rPr lang="hu-HU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3486</a:t>
                      </a:r>
                    </a:p>
                  </a:txBody>
                  <a:tcPr marL="7620" marR="7620" marT="7620" marB="0" anchor="b"/>
                </a:tc>
                <a:extLst>
                  <a:ext uri="{0D108BD9-81ED-4DB2-BD59-A6C34878D82A}">
                    <a16:rowId xmlns:a16="http://schemas.microsoft.com/office/drawing/2014/main" xmlns="" val="329843573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12146243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409CF1E2-A318-D532-8DA3-E963702BDD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EREDMÉNYEK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9130543C-CB68-BC3C-C7B4-4CF3AAA8B54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02530" y="1791093"/>
            <a:ext cx="8541470" cy="4367017"/>
          </a:xfrm>
        </p:spPr>
        <p:txBody>
          <a:bodyPr>
            <a:normAutofit fontScale="92500" lnSpcReduction="20000"/>
          </a:bodyPr>
          <a:lstStyle/>
          <a:p>
            <a:r>
              <a:rPr lang="hu-HU" sz="3300" dirty="0"/>
              <a:t>Súlylökés III-IV. </a:t>
            </a:r>
            <a:r>
              <a:rPr lang="hu-HU" sz="3300" dirty="0" err="1"/>
              <a:t>kcs</a:t>
            </a:r>
            <a:r>
              <a:rPr lang="hu-HU" sz="3300" dirty="0"/>
              <a:t> lány csapat országos második helyezés.</a:t>
            </a:r>
          </a:p>
          <a:p>
            <a:r>
              <a:rPr lang="hu-HU" sz="3300" dirty="0"/>
              <a:t>Fazekas Klára IV. </a:t>
            </a:r>
            <a:r>
              <a:rPr lang="hu-HU" sz="3300" dirty="0" err="1"/>
              <a:t>kcs</a:t>
            </a:r>
            <a:r>
              <a:rPr lang="hu-HU" sz="3300" dirty="0"/>
              <a:t> súlylökés egyéni országos második helyezés.</a:t>
            </a:r>
          </a:p>
          <a:p>
            <a:r>
              <a:rPr lang="hu-HU" sz="3300" dirty="0"/>
              <a:t>Mezei futás: </a:t>
            </a:r>
            <a:r>
              <a:rPr lang="hu-HU" sz="3300" dirty="0" err="1"/>
              <a:t>Pacskó</a:t>
            </a:r>
            <a:r>
              <a:rPr lang="hu-HU" sz="3300" dirty="0"/>
              <a:t> Flóra Kunadacs, </a:t>
            </a:r>
            <a:r>
              <a:rPr lang="hu-HU" sz="3300" dirty="0" err="1"/>
              <a:t>Rápolti</a:t>
            </a:r>
            <a:r>
              <a:rPr lang="hu-HU" sz="3300" dirty="0"/>
              <a:t> Roland Kunpeszér (86 és 81. helyezés, ezekben országosan 3500 tanuló indul)</a:t>
            </a:r>
          </a:p>
          <a:p>
            <a:r>
              <a:rPr lang="hu-HU" sz="3400" dirty="0"/>
              <a:t>Kosárlabda lány versenyszámokban vármegyei bronzérmek</a:t>
            </a: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r>
              <a:rPr lang="hu-HU" dirty="0"/>
              <a:t/>
            </a:r>
            <a:br>
              <a:rPr lang="hu-HU" dirty="0"/>
            </a:br>
            <a:endParaRPr lang="hu-HU" dirty="0"/>
          </a:p>
        </p:txBody>
      </p:sp>
      <p:pic>
        <p:nvPicPr>
          <p:cNvPr id="8194" name="Picture 2" descr="Olympic medal jogdíjmentes stock vektorok">
            <a:extLst>
              <a:ext uri="{FF2B5EF4-FFF2-40B4-BE49-F238E27FC236}">
                <a16:creationId xmlns:a16="http://schemas.microsoft.com/office/drawing/2014/main" xmlns="" id="{9B43A823-DFFA-A6D5-1C72-36088A779B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74402" y="395143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198" name="Picture 6" descr="Winners podium jogdíjmentes stock vektorok">
            <a:extLst>
              <a:ext uri="{FF2B5EF4-FFF2-40B4-BE49-F238E27FC236}">
                <a16:creationId xmlns:a16="http://schemas.microsoft.com/office/drawing/2014/main" xmlns="" id="{91E3A832-F065-22E0-4D54-7E5ECD3347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22183" y="2538268"/>
            <a:ext cx="2143125" cy="21431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603494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7740C302-9BD0-C023-6691-E86564B8A1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Saját rendezésű, nagy hagyományú versenyek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6C637FB5-B59C-0FC0-8208-32B51736B23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87371" y="1825624"/>
            <a:ext cx="6684390" cy="4235811"/>
          </a:xfrm>
        </p:spPr>
        <p:txBody>
          <a:bodyPr>
            <a:normAutofit lnSpcReduction="10000"/>
          </a:bodyPr>
          <a:lstStyle/>
          <a:p>
            <a:r>
              <a:rPr lang="hu-HU" dirty="0"/>
              <a:t>Kunszentmiklósról, 30 éve indult útjára a terematlétikai versenysorozat, melyet ma már Solttal együtt rendeznek</a:t>
            </a:r>
          </a:p>
          <a:p>
            <a:r>
              <a:rPr lang="hu-HU" dirty="0"/>
              <a:t>Az esemény rendkívül népszerű a diákok, testnevelők, szülők körében is. A szervezők örömmel koordinálják az eseményt.</a:t>
            </a:r>
          </a:p>
          <a:p>
            <a:r>
              <a:rPr lang="hu-HU" dirty="0"/>
              <a:t>Az érmek finanszírozása minden évben bizonytalan, az utazások terén történt előrelépés, hiszen a tankerületek finanszírozzák, de van bőven fejlődési lehetőség és potenciál.</a:t>
            </a:r>
          </a:p>
        </p:txBody>
      </p:sp>
      <p:pic>
        <p:nvPicPr>
          <p:cNvPr id="1026" name="Picture 2">
            <a:extLst>
              <a:ext uri="{FF2B5EF4-FFF2-40B4-BE49-F238E27FC236}">
                <a16:creationId xmlns:a16="http://schemas.microsoft.com/office/drawing/2014/main" xmlns="" id="{131D8389-A7EE-CB5A-4197-37C193906D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3050" y="2042440"/>
            <a:ext cx="4141283" cy="3368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9992700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92327813-2CB2-DD13-D3D4-369E6F74D7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Finanszírozás</a:t>
            </a:r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0459E448-281F-775C-7BE9-8BF79965CDE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hu-HU" dirty="0"/>
              <a:t>Az alapszintű versenyek finanszírozása NTP forrásból valósul meg, mely összeg hosszú évek óta nem változik (224 DSB-re kell elosztani)</a:t>
            </a:r>
          </a:p>
          <a:p>
            <a:r>
              <a:rPr lang="hu-HU" dirty="0"/>
              <a:t>A finanszírozás lényege, hogy a Magyar Diáksport Szövetség ezen a szinten csak hozzájárulást fizet, szerződésben meghatározott alapdíjakon.</a:t>
            </a:r>
          </a:p>
          <a:p>
            <a:r>
              <a:rPr lang="hu-HU" dirty="0"/>
              <a:t>A finanszírozás hozzávetőlegesen a teljes költség 1/3-át fedezi. </a:t>
            </a:r>
          </a:p>
          <a:p>
            <a:r>
              <a:rPr lang="hu-HU" dirty="0"/>
              <a:t>7 Diáksport Bizottságunkban 2-ben teljesen megoldott az alapszintek finanszírozása (Baja és Kecskemét).</a:t>
            </a:r>
          </a:p>
        </p:txBody>
      </p:sp>
    </p:spTree>
    <p:extLst>
      <p:ext uri="{BB962C8B-B14F-4D97-AF65-F5344CB8AC3E}">
        <p14:creationId xmlns:p14="http://schemas.microsoft.com/office/powerpoint/2010/main" val="36743898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288E5357-75BA-F873-75C8-C7A1036A71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Alapszintű költségek 2024/2025-ben</a:t>
            </a:r>
          </a:p>
        </p:txBody>
      </p:sp>
      <p:graphicFrame>
        <p:nvGraphicFramePr>
          <p:cNvPr id="6" name="Tartalom helye 5">
            <a:extLst>
              <a:ext uri="{FF2B5EF4-FFF2-40B4-BE49-F238E27FC236}">
                <a16:creationId xmlns:a16="http://schemas.microsoft.com/office/drawing/2014/main" xmlns="" id="{F422436C-63AF-6FFF-59F8-5C9DDADD119E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166195909"/>
              </p:ext>
            </p:extLst>
          </p:nvPr>
        </p:nvGraphicFramePr>
        <p:xfrm>
          <a:off x="838199" y="1690688"/>
          <a:ext cx="10681354" cy="454043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38782">
                  <a:extLst>
                    <a:ext uri="{9D8B030D-6E8A-4147-A177-3AD203B41FA5}">
                      <a16:colId xmlns:a16="http://schemas.microsoft.com/office/drawing/2014/main" xmlns="" val="1873339398"/>
                    </a:ext>
                  </a:extLst>
                </a:gridCol>
                <a:gridCol w="1377189">
                  <a:extLst>
                    <a:ext uri="{9D8B030D-6E8A-4147-A177-3AD203B41FA5}">
                      <a16:colId xmlns:a16="http://schemas.microsoft.com/office/drawing/2014/main" xmlns="" val="452592954"/>
                    </a:ext>
                  </a:extLst>
                </a:gridCol>
                <a:gridCol w="2418215">
                  <a:extLst>
                    <a:ext uri="{9D8B030D-6E8A-4147-A177-3AD203B41FA5}">
                      <a16:colId xmlns:a16="http://schemas.microsoft.com/office/drawing/2014/main" xmlns="" val="741083627"/>
                    </a:ext>
                  </a:extLst>
                </a:gridCol>
                <a:gridCol w="1518162">
                  <a:extLst>
                    <a:ext uri="{9D8B030D-6E8A-4147-A177-3AD203B41FA5}">
                      <a16:colId xmlns:a16="http://schemas.microsoft.com/office/drawing/2014/main" xmlns="" val="1123239482"/>
                    </a:ext>
                  </a:extLst>
                </a:gridCol>
                <a:gridCol w="1529006">
                  <a:extLst>
                    <a:ext uri="{9D8B030D-6E8A-4147-A177-3AD203B41FA5}">
                      <a16:colId xmlns:a16="http://schemas.microsoft.com/office/drawing/2014/main" xmlns="" val="23672902"/>
                    </a:ext>
                  </a:extLst>
                </a:gridCol>
              </a:tblGrid>
              <a:tr h="456784"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300" u="none" strike="noStrike" dirty="0">
                          <a:effectLst/>
                        </a:rPr>
                        <a:t> </a:t>
                      </a:r>
                      <a:endParaRPr lang="hu-HU" sz="23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esemény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alapdíj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 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 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6405" marR="6405" marT="6405" marB="0" anchor="b"/>
                </a:tc>
                <a:extLst>
                  <a:ext uri="{0D108BD9-81ED-4DB2-BD59-A6C34878D82A}">
                    <a16:rowId xmlns:a16="http://schemas.microsoft.com/office/drawing/2014/main" xmlns="" val="282854627"/>
                  </a:ext>
                </a:extLst>
              </a:tr>
              <a:tr h="456784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hu-HU" sz="2300" u="none" strike="noStrike" dirty="0">
                          <a:effectLst/>
                        </a:rPr>
                        <a:t>Diáksportfesztivál 1</a:t>
                      </a:r>
                      <a:endParaRPr lang="hu-HU" sz="2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1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ctr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40 000,00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40 000,00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 rowSpan="6"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195 000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ctr"/>
                </a:tc>
                <a:extLst>
                  <a:ext uri="{0D108BD9-81ED-4DB2-BD59-A6C34878D82A}">
                    <a16:rowId xmlns:a16="http://schemas.microsoft.com/office/drawing/2014/main" xmlns="" val="2012349292"/>
                  </a:ext>
                </a:extLst>
              </a:tr>
              <a:tr h="456784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Diáksportfesztivál 2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hu-HU" sz="2300" u="none" strike="noStrike" dirty="0">
                          <a:effectLst/>
                        </a:rPr>
                        <a:t>1</a:t>
                      </a:r>
                      <a:endParaRPr lang="hu-HU" sz="2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ctr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40 000,00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40 000,00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2968239311"/>
                  </a:ext>
                </a:extLst>
              </a:tr>
              <a:tr h="456784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Futsal IV. kcs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12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ctr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1 500,00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18 000,00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3417988"/>
                  </a:ext>
                </a:extLst>
              </a:tr>
              <a:tr h="456784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Labdarúgás III. kcs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9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ctr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 dirty="0">
                          <a:effectLst/>
                        </a:rPr>
                        <a:t>1 000,00 Ft</a:t>
                      </a:r>
                      <a:endParaRPr lang="hu-HU" sz="2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9 000,00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649601023"/>
                  </a:ext>
                </a:extLst>
              </a:tr>
              <a:tr h="456784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Labdarúgás IV. kcs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12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ctr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1 000,00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12 000,00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4225604407"/>
                  </a:ext>
                </a:extLst>
              </a:tr>
              <a:tr h="456784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Mezeifutás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1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ctr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 dirty="0">
                          <a:effectLst/>
                        </a:rPr>
                        <a:t>26 000,00 Ft</a:t>
                      </a:r>
                      <a:endParaRPr lang="hu-HU" sz="2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26 000,00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 vMerge="1">
                  <a:txBody>
                    <a:bodyPr/>
                    <a:lstStyle/>
                    <a:p>
                      <a:endParaRPr lang="hu-HU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07805101"/>
                  </a:ext>
                </a:extLst>
              </a:tr>
              <a:tr h="886162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Atlétika egyéni és váltófutó pályabajnokság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1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ctr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 dirty="0">
                          <a:effectLst/>
                        </a:rPr>
                        <a:t>24 000,00 Ft</a:t>
                      </a:r>
                      <a:endParaRPr lang="hu-HU" sz="2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 dirty="0">
                          <a:effectLst/>
                        </a:rPr>
                        <a:t>24 000,00 Ft</a:t>
                      </a:r>
                      <a:endParaRPr lang="hu-HU" sz="2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extLst>
                  <a:ext uri="{0D108BD9-81ED-4DB2-BD59-A6C34878D82A}">
                    <a16:rowId xmlns:a16="http://schemas.microsoft.com/office/drawing/2014/main" xmlns="" val="869322802"/>
                  </a:ext>
                </a:extLst>
              </a:tr>
              <a:tr h="456784">
                <a:tc>
                  <a:txBody>
                    <a:bodyPr/>
                    <a:lstStyle/>
                    <a:p>
                      <a:pPr algn="l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Atlétika töbpróba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ctr" rtl="0" fontAlgn="ctr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1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ctr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>
                          <a:effectLst/>
                        </a:rPr>
                        <a:t>30 000,00 Ft</a:t>
                      </a:r>
                      <a:endParaRPr lang="hu-HU" sz="23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r" rtl="0" fontAlgn="b">
                        <a:buNone/>
                      </a:pPr>
                      <a:r>
                        <a:rPr lang="hu-HU" sz="2300" u="none" strike="noStrike" dirty="0">
                          <a:effectLst/>
                        </a:rPr>
                        <a:t>26 000,00 Ft</a:t>
                      </a:r>
                      <a:endParaRPr lang="hu-HU" sz="2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tc>
                  <a:txBody>
                    <a:bodyPr/>
                    <a:lstStyle/>
                    <a:p>
                      <a:pPr algn="l" fontAlgn="b">
                        <a:buNone/>
                      </a:pPr>
                      <a:endParaRPr lang="hu-HU" sz="23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405" marR="6405" marT="6405" marB="0" anchor="b"/>
                </a:tc>
                <a:extLst>
                  <a:ext uri="{0D108BD9-81ED-4DB2-BD59-A6C34878D82A}">
                    <a16:rowId xmlns:a16="http://schemas.microsoft.com/office/drawing/2014/main" xmlns="" val="17814881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8465734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1055408D-76C6-F8AE-2B27-4422689C34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hu-HU" dirty="0"/>
          </a:p>
        </p:txBody>
      </p:sp>
      <p:sp>
        <p:nvSpPr>
          <p:cNvPr id="3" name="Tartalom helye 2">
            <a:extLst>
              <a:ext uri="{FF2B5EF4-FFF2-40B4-BE49-F238E27FC236}">
                <a16:creationId xmlns:a16="http://schemas.microsoft.com/office/drawing/2014/main" xmlns="" id="{4E57744A-E065-0CA1-D421-D2FD5D29C80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hu-HU" dirty="0"/>
              <a:t>A minőségi diáksport folyamatos biztosításának érdekében a többi körzetünkben is igyekszünk a lehető legtöbb forrást biztosítani a versenyrendszerünkhöz. A nevezésszámok folyamatos növekedése miatt rendezvény, esemény és mérkőzésszám növekedésre lehet számítani.</a:t>
            </a:r>
          </a:p>
          <a:p>
            <a:r>
              <a:rPr lang="hu-HU" dirty="0"/>
              <a:t>A forrásokból a játékvezetői költségeket szeretnénk emelni labdarúgás és Futsal esetében, kibővíteni a diáksportfesztiválok </a:t>
            </a:r>
            <a:r>
              <a:rPr lang="hu-HU"/>
              <a:t>juttatásait, valamint </a:t>
            </a:r>
            <a:r>
              <a:rPr lang="hu-HU" dirty="0"/>
              <a:t>Diákolimpiai Bajnokaink köszöntésére fordítanánk.</a:t>
            </a:r>
          </a:p>
          <a:p>
            <a:r>
              <a:rPr lang="hu-HU" dirty="0"/>
              <a:t>Támogatásként Diáksport bizottságonként a körzetre eső alapszintű támogatás összegére lenne szükség.</a:t>
            </a:r>
          </a:p>
          <a:p>
            <a:pPr marL="0" indent="0">
              <a:buNone/>
            </a:pPr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1928351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>
            <a:extLst>
              <a:ext uri="{FF2B5EF4-FFF2-40B4-BE49-F238E27FC236}">
                <a16:creationId xmlns:a16="http://schemas.microsoft.com/office/drawing/2014/main" xmlns="" id="{7186478F-3252-EFA1-2741-E4D2E219F34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u-HU" dirty="0"/>
              <a:t>KÖSZÖNÖM A FIGYELMET!</a:t>
            </a:r>
          </a:p>
        </p:txBody>
      </p:sp>
      <p:pic>
        <p:nvPicPr>
          <p:cNvPr id="5" name="Tartalom helye 4">
            <a:extLst>
              <a:ext uri="{FF2B5EF4-FFF2-40B4-BE49-F238E27FC236}">
                <a16:creationId xmlns:a16="http://schemas.microsoft.com/office/drawing/2014/main" xmlns="" id="{109F5A09-D4F8-4A86-3205-9EF1A6C2483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7183" y="2595418"/>
            <a:ext cx="7988992" cy="2274417"/>
          </a:xfrm>
        </p:spPr>
      </p:pic>
    </p:spTree>
    <p:extLst>
      <p:ext uri="{BB962C8B-B14F-4D97-AF65-F5344CB8AC3E}">
        <p14:creationId xmlns:p14="http://schemas.microsoft.com/office/powerpoint/2010/main" val="1246801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-téma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99</TotalTime>
  <Words>544</Words>
  <Application>Microsoft Office PowerPoint</Application>
  <PresentationFormat>Egyéni</PresentationFormat>
  <Paragraphs>111</Paragraphs>
  <Slides>10</Slides>
  <Notes>0</Notes>
  <HiddenSlides>0</HiddenSlides>
  <MMClips>0</MMClips>
  <ScaleCrop>false</ScaleCrop>
  <HeadingPairs>
    <vt:vector size="4" baseType="variant">
      <vt:variant>
        <vt:lpstr>Téma</vt:lpstr>
      </vt:variant>
      <vt:variant>
        <vt:i4>1</vt:i4>
      </vt:variant>
      <vt:variant>
        <vt:lpstr>Diacímek</vt:lpstr>
      </vt:variant>
      <vt:variant>
        <vt:i4>10</vt:i4>
      </vt:variant>
    </vt:vector>
  </HeadingPairs>
  <TitlesOfParts>
    <vt:vector size="11" baseType="lpstr">
      <vt:lpstr>Office-téma</vt:lpstr>
      <vt:lpstr>2024/2025-ös tanév</vt:lpstr>
      <vt:lpstr>Hetedik körzet:  Kunszentmiklós és körzete Diáksport Bizottság (BKM DSE elnökségi határozata szerint) </vt:lpstr>
      <vt:lpstr>A tanév számokban</vt:lpstr>
      <vt:lpstr>13 intézményből érkezett nevezés, összesen 3486</vt:lpstr>
      <vt:lpstr>EREDMÉNYEK</vt:lpstr>
      <vt:lpstr>Saját rendezésű, nagy hagyományú versenyek</vt:lpstr>
      <vt:lpstr>Finanszírozás</vt:lpstr>
      <vt:lpstr>Alapszintű költségek 2024/2025-ben</vt:lpstr>
      <vt:lpstr>PowerPoint bemutató</vt:lpstr>
      <vt:lpstr>KÖSZÖNÖM A FIGYELMET!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2024/2025-ös tanév</dc:title>
  <dc:creator>András Dóka</dc:creator>
  <cp:lastModifiedBy>Windows-felhasználó</cp:lastModifiedBy>
  <cp:revision>8</cp:revision>
  <cp:lastPrinted>2025-06-25T08:37:36Z</cp:lastPrinted>
  <dcterms:created xsi:type="dcterms:W3CDTF">2025-06-25T08:28:26Z</dcterms:created>
  <dcterms:modified xsi:type="dcterms:W3CDTF">2026-03-17T10:03:24Z</dcterms:modified>
</cp:coreProperties>
</file>